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8" r:id="rId3"/>
    <p:sldId id="279" r:id="rId4"/>
    <p:sldId id="280" r:id="rId5"/>
    <p:sldId id="282" r:id="rId6"/>
    <p:sldId id="283" r:id="rId7"/>
    <p:sldId id="285" r:id="rId8"/>
    <p:sldId id="284" r:id="rId9"/>
    <p:sldId id="286" r:id="rId10"/>
    <p:sldId id="270" r:id="rId11"/>
    <p:sldId id="273" r:id="rId12"/>
    <p:sldId id="274" r:id="rId13"/>
    <p:sldId id="276" r:id="rId14"/>
    <p:sldId id="287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BEA7-D7C0-4755-8F03-F3690939B0B2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E7E7-BFC5-4C11-B445-3EC7818B8F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E7E7-BFC5-4C11-B445-3EC7818B8F0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5" y="620688"/>
            <a:ext cx="8489815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«Минутки безопасности</a:t>
            </a:r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и</a:t>
            </a:r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ли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ПОЧЕМУЧКА</a:t>
            </a:r>
            <a:endParaRPr lang="ru-RU" sz="3600" b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endParaRPr lang="ru-RU" sz="2800" b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293096"/>
            <a:ext cx="2920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Управление </a:t>
            </a:r>
          </a:p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ГИБДД УМВД России по Псковской области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одготовила: инспектор по особым поручениям 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СКАЧКОВА НАТАЛЬЯ ИВАНОВНА</a:t>
            </a:r>
            <a:endParaRPr lang="ru-RU" sz="12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200" b="1" i="1" dirty="0" smtClean="0">
              <a:solidFill>
                <a:srgbClr val="002060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620522"/>
            <a:ext cx="33843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для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детей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и их родителей</a:t>
            </a:r>
            <a:endParaRPr lang="ru-RU" sz="2400" b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64704"/>
            <a:ext cx="1123401" cy="2197361"/>
          </a:xfrm>
          <a:prstGeom prst="rect">
            <a:avLst/>
          </a:prstGeom>
        </p:spPr>
      </p:pic>
      <p:pic>
        <p:nvPicPr>
          <p:cNvPr id="1026" name="Picture 2" descr="C:\Users\SkachkovaNI\Desktop\logotip_gib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36712"/>
            <a:ext cx="1008112" cy="936104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66916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11643"/>
            <a:ext cx="8136904" cy="4709645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/>
              <a:t>Почему надо переходить дорогу </a:t>
            </a:r>
            <a:r>
              <a:rPr lang="ru-RU" sz="3000" b="1" u="sng" dirty="0" smtClean="0"/>
              <a:t>по </a:t>
            </a:r>
            <a:r>
              <a:rPr lang="ru-RU" sz="3000" b="1" u="sng" dirty="0" smtClean="0"/>
              <a:t>пешеходным переходам</a:t>
            </a:r>
            <a:r>
              <a:rPr lang="ru-RU" sz="3000" b="1" u="sng" dirty="0" smtClean="0"/>
              <a:t>?</a:t>
            </a:r>
          </a:p>
          <a:p>
            <a:pPr algn="ctr"/>
            <a:endParaRPr lang="ru-RU" sz="3000" u="sng" dirty="0" smtClean="0"/>
          </a:p>
          <a:p>
            <a:pPr algn="ctr"/>
            <a:r>
              <a:rPr lang="ru-RU" sz="3000" dirty="0" smtClean="0"/>
              <a:t>Водитель знает, что в этих местах разрешается движение пешеходов, он снижает скорость, более внимателен. Пешеход, который переходит не там, где положено, сам может </a:t>
            </a:r>
          </a:p>
          <a:p>
            <a:pPr algn="ctr"/>
            <a:r>
              <a:rPr lang="ru-RU" sz="3000" dirty="0" smtClean="0"/>
              <a:t>стать причиной дорожной аварии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9847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052737"/>
            <a:ext cx="8136904" cy="5544616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u="sng" dirty="0" smtClean="0"/>
          </a:p>
          <a:p>
            <a:pPr algn="ctr"/>
            <a:r>
              <a:rPr lang="ru-RU" sz="3000" b="1" u="sng" dirty="0" smtClean="0"/>
              <a:t>Когда ты подошёл </a:t>
            </a:r>
            <a:r>
              <a:rPr lang="ru-RU" sz="3000" b="1" u="sng" dirty="0" smtClean="0"/>
              <a:t>к пешеходному переходу «без светофора», машины стояли, основная группа пешеходов уже прошла половину проезжей части. Можно ли переходить</a:t>
            </a:r>
            <a:r>
              <a:rPr lang="ru-RU" sz="3000" b="1" u="sng" dirty="0" smtClean="0"/>
              <a:t>?</a:t>
            </a:r>
          </a:p>
          <a:p>
            <a:pPr algn="ctr"/>
            <a:endParaRPr lang="ru-RU" sz="3000" u="sng" dirty="0" smtClean="0"/>
          </a:p>
          <a:p>
            <a:pPr algn="ctr"/>
            <a:r>
              <a:rPr lang="ru-RU" sz="3000" dirty="0" smtClean="0"/>
              <a:t>Когда основная группа пешеходов прошла, водители стоящих автомашин готовы начать движение. В это время они провожают глазами основную группу пешеходов и могут не заметить опоздавшего пешехода. </a:t>
            </a:r>
            <a:r>
              <a:rPr lang="ru-RU" sz="3000" dirty="0" smtClean="0"/>
              <a:t>Поэтому, </a:t>
            </a:r>
            <a:r>
              <a:rPr lang="ru-RU" sz="3000" dirty="0" smtClean="0"/>
              <a:t>переходить дорогу в такой ситуации </a:t>
            </a:r>
            <a:r>
              <a:rPr lang="ru-RU" sz="3000" dirty="0" smtClean="0"/>
              <a:t>опасно!</a:t>
            </a:r>
            <a:endParaRPr lang="ru-RU" sz="30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344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11643"/>
            <a:ext cx="8136904" cy="528570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 smtClean="0"/>
              <a:t> 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 smtClean="0"/>
              <a:t>Чем опасен выход на проезжую часть из-за стоящего автомобиля?</a:t>
            </a:r>
            <a:endParaRPr lang="ru-RU" sz="3000" u="sng" dirty="0" smtClean="0"/>
          </a:p>
          <a:p>
            <a:pPr algn="ctr"/>
            <a:r>
              <a:rPr lang="ru-RU" sz="3000" dirty="0" smtClean="0"/>
              <a:t>Когда машина стоит, она закрывает обзор дороги, и пешеход может не заметить другую машину, которая едет позади стоящей. Особенно опасны и закрывают обзор дороги </a:t>
            </a:r>
            <a:r>
              <a:rPr lang="ru-RU" sz="3000" dirty="0" smtClean="0"/>
              <a:t>грузовые автомобили, автобусы. </a:t>
            </a:r>
            <a:r>
              <a:rPr lang="ru-RU" sz="3000" dirty="0" smtClean="0"/>
              <a:t>Но и легковые машины тоже могут помешать увидеть опасность. Надо помнить: если на улице стоит машина, за ней может быть скрыта </a:t>
            </a:r>
            <a:r>
              <a:rPr lang="ru-RU" sz="3000" dirty="0" smtClean="0"/>
              <a:t>опасность!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</a:t>
            </a:r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»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11643"/>
            <a:ext cx="8136904" cy="528570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Почему опасно перебегать дорогу</a:t>
            </a:r>
            <a:r>
              <a:rPr lang="ru-RU" sz="3200" b="1" u="sng" dirty="0" smtClean="0"/>
              <a:t>?</a:t>
            </a:r>
          </a:p>
          <a:p>
            <a:pPr algn="ctr"/>
            <a:endParaRPr lang="ru-RU" sz="3200" u="sng" dirty="0" smtClean="0"/>
          </a:p>
          <a:p>
            <a:pPr algn="ctr"/>
            <a:r>
              <a:rPr lang="ru-RU" sz="3200" dirty="0" smtClean="0"/>
              <a:t>Когда человек бежит, ему трудно наблюдать, видеть. А при переходе дороги главное - внимательно смотреть по сторонам, потому что дорога тоже обманчива: кажется, что безопасно, и вдруг выезжает машина из переулка или из-за другой </a:t>
            </a:r>
            <a:r>
              <a:rPr lang="ru-RU" sz="3200" dirty="0" smtClean="0"/>
              <a:t>машины, помните об этом!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7687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</a:t>
            </a:r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»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196752"/>
            <a:ext cx="8136904" cy="528570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Кого можно назвать грамотным пешеходом?</a:t>
            </a:r>
          </a:p>
          <a:p>
            <a:pPr algn="ctr"/>
            <a:endParaRPr lang="ru-RU" sz="3200" b="1" u="sng" dirty="0" smtClean="0"/>
          </a:p>
          <a:p>
            <a:pPr algn="ctr"/>
            <a:r>
              <a:rPr lang="ru-RU" sz="3200" dirty="0" smtClean="0"/>
              <a:t>Это тот, кто знает Правила дорожного движения, их строго соблюдаем, так как ценит свою жизнь и здоровье –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ЭТО ТЫ!!!  </a:t>
            </a:r>
          </a:p>
          <a:p>
            <a:pPr algn="ctr"/>
            <a:endParaRPr lang="ru-RU" sz="3200" b="1" u="sng" dirty="0" smtClean="0"/>
          </a:p>
          <a:p>
            <a:pPr algn="ctr"/>
            <a:endParaRPr lang="ru-RU" sz="3200" u="sng" dirty="0" smtClean="0"/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12776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2736"/>
            <a:ext cx="1979712" cy="4653136"/>
          </a:xfrm>
          <a:prstGeom prst="rect">
            <a:avLst/>
          </a:prstGeom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0" name="Picture 12" descr="C:\Users\SkachkovaNI\Desktop\101990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450"/>
            <a:ext cx="7164288" cy="561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46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66247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124744"/>
            <a:ext cx="8136904" cy="4824535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i="1" dirty="0" smtClean="0"/>
          </a:p>
          <a:p>
            <a:pPr algn="ctr"/>
            <a:r>
              <a:rPr lang="ru-RU" sz="3200" b="1" u="sng" dirty="0" smtClean="0"/>
              <a:t>Что такое пешеходный переход?</a:t>
            </a:r>
            <a:endParaRPr lang="en-US" sz="3200" b="1" u="sng" dirty="0" smtClean="0"/>
          </a:p>
          <a:p>
            <a:pPr algn="ctr"/>
            <a:endParaRPr lang="ru-RU" sz="3200" b="1" u="sng" dirty="0" smtClean="0"/>
          </a:p>
          <a:p>
            <a:pPr algn="ctr"/>
            <a:r>
              <a:rPr lang="ru-RU" sz="3200" i="1" dirty="0" smtClean="0"/>
              <a:t>Пешеходны</a:t>
            </a:r>
            <a:r>
              <a:rPr lang="ru-RU" sz="3200" i="1" dirty="0" smtClean="0"/>
              <a:t>й</a:t>
            </a:r>
            <a:r>
              <a:rPr lang="ru-RU" sz="3200" i="1" dirty="0" smtClean="0"/>
              <a:t> переход </a:t>
            </a:r>
            <a:r>
              <a:rPr lang="ru-RU" sz="3200" i="1" dirty="0" smtClean="0"/>
              <a:t>– это </a:t>
            </a:r>
            <a:r>
              <a:rPr lang="ru-RU" sz="3200" i="1" dirty="0" smtClean="0"/>
              <a:t>место, </a:t>
            </a:r>
            <a:r>
              <a:rPr lang="ru-RU" sz="3200" i="1" dirty="0" smtClean="0"/>
              <a:t>специально </a:t>
            </a:r>
            <a:r>
              <a:rPr lang="ru-RU" sz="3200" i="1" dirty="0" smtClean="0"/>
              <a:t>оборудованное </a:t>
            </a:r>
            <a:r>
              <a:rPr lang="ru-RU" sz="3200" i="1" dirty="0" smtClean="0"/>
              <a:t>для того, чтобы пешеходы могли безопасно перейти проезжую часть. Они бывают подземные, надземные и наземные. Познакомимся с ними </a:t>
            </a:r>
            <a:r>
              <a:rPr lang="ru-RU" sz="3200" i="1" dirty="0" smtClean="0"/>
              <a:t>поближе</a:t>
            </a:r>
            <a:endParaRPr lang="ru-RU" sz="3000" i="1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7687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124745"/>
            <a:ext cx="8136904" cy="5256583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 </a:t>
            </a:r>
            <a:endParaRPr lang="ru-RU" sz="3000" dirty="0"/>
          </a:p>
        </p:txBody>
      </p:sp>
      <p:pic>
        <p:nvPicPr>
          <p:cNvPr id="3074" name="Picture 2" descr="C:\Users\SkachkovaNI\Desktop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28092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76875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124745"/>
            <a:ext cx="8136904" cy="5256583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/>
              <a:t> </a:t>
            </a:r>
          </a:p>
          <a:p>
            <a:pPr algn="ctr"/>
            <a:r>
              <a:rPr lang="ru-RU" sz="3000" b="1" u="sng" dirty="0" smtClean="0"/>
              <a:t>Как отличить регулируемый пешеходный переход от нерегулируемого?</a:t>
            </a:r>
            <a:r>
              <a:rPr lang="ru-RU" sz="3200" u="sng" dirty="0" smtClean="0"/>
              <a:t> </a:t>
            </a:r>
            <a:endParaRPr lang="ru-RU" sz="3200" u="sng" dirty="0" smtClean="0"/>
          </a:p>
          <a:p>
            <a:pPr algn="ctr"/>
            <a:endParaRPr lang="ru-RU" sz="3200" u="sng" dirty="0" smtClean="0"/>
          </a:p>
          <a:p>
            <a:pPr algn="ctr"/>
            <a:r>
              <a:rPr lang="ru-RU" sz="3200" dirty="0" smtClean="0"/>
              <a:t>Нерегулируемым пешеходным переходом считается тот переход, </a:t>
            </a:r>
            <a:r>
              <a:rPr lang="ru-RU" sz="3200" dirty="0" smtClean="0"/>
              <a:t>на котором отсутствуют средства регулирования дорожного движения (светофор) и не работает </a:t>
            </a:r>
            <a:r>
              <a:rPr lang="ru-RU" sz="3200" dirty="0" smtClean="0"/>
              <a:t>регулировщик. </a:t>
            </a:r>
            <a:r>
              <a:rPr lang="ru-RU" sz="3200" dirty="0" smtClean="0"/>
              <a:t>Если движение на пешеходном переходе регулируется светофором, то такой переход называется </a:t>
            </a:r>
            <a:r>
              <a:rPr lang="ru-RU" sz="3200" dirty="0" smtClean="0"/>
              <a:t>регулируемым</a:t>
            </a:r>
            <a:endParaRPr lang="ru-RU" sz="3000" b="1" dirty="0" smtClean="0"/>
          </a:p>
          <a:p>
            <a:pPr algn="ctr"/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0"/>
            <a:ext cx="68407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 «</a:t>
            </a:r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836712"/>
            <a:ext cx="8136904" cy="5789765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/>
              <a:t>Для чего оборудуются пешеходные </a:t>
            </a:r>
            <a:endParaRPr lang="ru-RU" sz="3000" b="1" u="sng" dirty="0" smtClean="0"/>
          </a:p>
          <a:p>
            <a:pPr algn="ctr"/>
            <a:r>
              <a:rPr lang="ru-RU" sz="3000" b="1" u="sng" dirty="0" smtClean="0"/>
              <a:t>переходы </a:t>
            </a:r>
            <a:r>
              <a:rPr lang="ru-RU" sz="3000" b="1" u="sng" dirty="0" smtClean="0"/>
              <a:t>на улицах? </a:t>
            </a:r>
            <a:endParaRPr lang="ru-RU" sz="3000" b="1" u="sng" dirty="0" smtClean="0"/>
          </a:p>
          <a:p>
            <a:pPr algn="ctr"/>
            <a:endParaRPr lang="ru-RU" sz="3000" b="1" u="sng" dirty="0" smtClean="0"/>
          </a:p>
          <a:p>
            <a:pPr algn="ctr"/>
            <a:r>
              <a:rPr lang="ru-RU" sz="3200" dirty="0" smtClean="0"/>
              <a:t>Пешеходные </a:t>
            </a:r>
            <a:r>
              <a:rPr lang="ru-RU" sz="3200" dirty="0" smtClean="0"/>
              <a:t>переходы нужны для того, чтобы пеший участник дорожного движения безопасно перешел на другую сторону проезжей части, а водитель автомобиля был готов к тому, что в этом месте в любой момент на дороге могут появиться </a:t>
            </a:r>
            <a:r>
              <a:rPr lang="ru-RU" sz="3200" dirty="0" smtClean="0"/>
              <a:t>люди</a:t>
            </a:r>
            <a:endParaRPr lang="ru-RU" sz="3000" b="1" u="sng" dirty="0" smtClean="0"/>
          </a:p>
          <a:p>
            <a:pPr algn="ctr"/>
            <a:r>
              <a:rPr lang="ru-RU" sz="3000" b="1" u="sng" dirty="0" smtClean="0"/>
              <a:t> 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66247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980729"/>
            <a:ext cx="8136904" cy="5616624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/>
              <a:t>Как </a:t>
            </a:r>
            <a:r>
              <a:rPr lang="ru-RU" sz="3000" b="1" u="sng" dirty="0" smtClean="0"/>
              <a:t> перейти  улицу  по  пешеходному </a:t>
            </a:r>
            <a:r>
              <a:rPr lang="ru-RU" sz="3000" b="1" u="sng" dirty="0" smtClean="0"/>
              <a:t>переходу?</a:t>
            </a:r>
            <a:endParaRPr lang="ru-RU" sz="3000" u="sng" dirty="0" smtClean="0"/>
          </a:p>
          <a:p>
            <a:pPr algn="ctr"/>
            <a:r>
              <a:rPr lang="ru-RU" sz="3000" dirty="0" smtClean="0"/>
              <a:t>Разрешается переходить улицу, если горит разрешающий (зеленый) сигнал светофора. Перед </a:t>
            </a:r>
            <a:r>
              <a:rPr lang="ru-RU" sz="3000" dirty="0" smtClean="0"/>
              <a:t>тем, </a:t>
            </a:r>
            <a:r>
              <a:rPr lang="ru-RU" sz="3000" dirty="0" smtClean="0"/>
              <a:t>как ступить на проезжую часть, надо осмотреться, убедиться, что автомобили остановились. Если приближающийся автомобиль движется с большой скоростью (может водитель не увидел сигнал), пропустить его. Еще более осторожно и осмотрительно надо переходить улицу </a:t>
            </a:r>
            <a:r>
              <a:rPr lang="ru-RU" sz="3000" dirty="0" smtClean="0"/>
              <a:t>по нерегулируемому пешеходному переходу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3448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-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11643"/>
            <a:ext cx="8136904" cy="528570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Можно ли оглядываться при переходе </a:t>
            </a:r>
            <a:r>
              <a:rPr lang="ru-RU" sz="3200" b="1" u="sng" dirty="0" smtClean="0"/>
              <a:t>дороги или отвлекаться на посторонние предметы, вещи?</a:t>
            </a:r>
          </a:p>
          <a:p>
            <a:pPr algn="ctr"/>
            <a:endParaRPr lang="ru-RU" sz="3200" u="sng" dirty="0" smtClean="0"/>
          </a:p>
          <a:p>
            <a:pPr algn="ctr"/>
            <a:r>
              <a:rPr lang="ru-RU" sz="3200" dirty="0" smtClean="0"/>
              <a:t>Конечно, нельзя. На дороге за секунду автомобиль проезжает 10-12 метров и даже больше. </a:t>
            </a:r>
            <a:r>
              <a:rPr lang="ru-RU" sz="3200" dirty="0" smtClean="0"/>
              <a:t>Не надо поддаваться привычке оглядываться и отвлекаться, так как это очень опасно!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71287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</a:t>
            </a:r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»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1412776"/>
            <a:ext cx="8136904" cy="4421613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u="sng" dirty="0" smtClean="0"/>
              <a:t>О чем надо помнить пешеходу, выходящему из автобуса</a:t>
            </a:r>
            <a:r>
              <a:rPr lang="ru-RU" sz="3000" b="1" u="sng" dirty="0" smtClean="0"/>
              <a:t>?</a:t>
            </a:r>
          </a:p>
          <a:p>
            <a:pPr algn="ctr"/>
            <a:endParaRPr lang="ru-RU" sz="3000" u="sng" dirty="0" smtClean="0"/>
          </a:p>
          <a:p>
            <a:pPr algn="ctr"/>
            <a:r>
              <a:rPr lang="ru-RU" sz="3000" dirty="0" smtClean="0"/>
              <a:t>О том, что стоящий автобус мешает заметить проезжающий транспорт, поэтому выходить или выбегать из-за него нельзя - ни спереди, ни </a:t>
            </a:r>
            <a:r>
              <a:rPr lang="ru-RU" sz="3000" dirty="0" smtClean="0"/>
              <a:t>сзади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720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«Минутка безопасности» </a:t>
            </a:r>
            <a:endParaRPr lang="ru-RU" sz="36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1311643"/>
            <a:ext cx="8136904" cy="5285709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В </a:t>
            </a:r>
            <a:r>
              <a:rPr lang="ru-RU" sz="3200" b="1" u="sng" dirty="0" smtClean="0"/>
              <a:t>чём </a:t>
            </a:r>
            <a:r>
              <a:rPr lang="ru-RU" sz="3200" b="1" u="sng" dirty="0" smtClean="0"/>
              <a:t>опасность спешки на улице</a:t>
            </a:r>
            <a:r>
              <a:rPr lang="ru-RU" sz="3200" b="1" u="sng" dirty="0" smtClean="0"/>
              <a:t>?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Когда человек спешит, он все время думает об одном - как идти быстрее, не потерять время. В таком состоянии легко не заметить автомашину. Большинство несчастных случаев на дорогах возникает, </a:t>
            </a:r>
            <a:r>
              <a:rPr lang="ru-RU" sz="3200" dirty="0" smtClean="0"/>
              <a:t>когда дети спешат</a:t>
            </a:r>
            <a:r>
              <a:rPr lang="ru-RU" sz="3200" dirty="0" smtClean="0"/>
              <a:t>, волнуются, увлечены разговором, </a:t>
            </a:r>
            <a:r>
              <a:rPr lang="ru-RU" sz="3200" dirty="0" smtClean="0"/>
              <a:t>игрой, а также слушают музыку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76673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679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SkachkovaNI</cp:lastModifiedBy>
  <cp:revision>36</cp:revision>
  <dcterms:created xsi:type="dcterms:W3CDTF">2012-08-01T10:59:38Z</dcterms:created>
  <dcterms:modified xsi:type="dcterms:W3CDTF">2020-04-21T15:56:41Z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